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73" r:id="rId10"/>
    <p:sldId id="275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7" autoAdjust="0"/>
    <p:restoredTop sz="79477" autoAdjust="0"/>
  </p:normalViewPr>
  <p:slideViewPr>
    <p:cSldViewPr>
      <p:cViewPr varScale="1">
        <p:scale>
          <a:sx n="69" d="100"/>
          <a:sy n="69" d="100"/>
        </p:scale>
        <p:origin x="-1848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5711B-E27C-4A98-9A55-8A99786C2EED}" type="datetimeFigureOut">
              <a:rPr lang="es-ES" smtClean="0"/>
              <a:t>19/02/2026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4563B3-6810-4F7E-AFBA-B2CE12CF69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9783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dirty="0" smtClean="0"/>
              <a:t>Edad recomendada:</a:t>
            </a:r>
            <a:r>
              <a:rPr lang="es-ES" dirty="0" smtClean="0"/>
              <a:t> 1.º a 4.º de Primaria</a:t>
            </a:r>
            <a:br>
              <a:rPr lang="es-ES" dirty="0" smtClean="0"/>
            </a:br>
            <a:r>
              <a:rPr lang="es-ES" b="1" dirty="0" smtClean="0"/>
              <a:t>Duración:</a:t>
            </a:r>
            <a:r>
              <a:rPr lang="es-ES" dirty="0" smtClean="0"/>
              <a:t> 12–15 minutos lectura + 10 minutos diálogo/oración</a:t>
            </a:r>
            <a:br>
              <a:rPr lang="es-ES" dirty="0" smtClean="0"/>
            </a:br>
            <a:r>
              <a:rPr lang="es-ES" b="1" dirty="0" smtClean="0"/>
              <a:t>Objetivo:</a:t>
            </a:r>
            <a:r>
              <a:rPr lang="es-ES" dirty="0" smtClean="0"/>
              <a:t> Despertar empatía por niños que viven su fe con sencillez en contextos difíciles y descubrir la fuerza de la oración.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563B3-6810-4F7E-AFBA-B2CE12CF69BE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8565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563B3-6810-4F7E-AFBA-B2CE12CF69BE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1535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86938-D876-42E9-8B02-1CCDC688E346}" type="datetimeFigureOut">
              <a:rPr lang="es-ES" smtClean="0"/>
              <a:t>19/02/2026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35CB-F3E3-4B3F-B230-1E4EFC166B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1124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86938-D876-42E9-8B02-1CCDC688E346}" type="datetimeFigureOut">
              <a:rPr lang="es-ES" smtClean="0"/>
              <a:t>19/02/2026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35CB-F3E3-4B3F-B230-1E4EFC166B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2088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86938-D876-42E9-8B02-1CCDC688E346}" type="datetimeFigureOut">
              <a:rPr lang="es-ES" smtClean="0"/>
              <a:t>19/02/2026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35CB-F3E3-4B3F-B230-1E4EFC166B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3657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86938-D876-42E9-8B02-1CCDC688E346}" type="datetimeFigureOut">
              <a:rPr lang="es-ES" smtClean="0"/>
              <a:t>19/02/2026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35CB-F3E3-4B3F-B230-1E4EFC166B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7178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86938-D876-42E9-8B02-1CCDC688E346}" type="datetimeFigureOut">
              <a:rPr lang="es-ES" smtClean="0"/>
              <a:t>19/02/2026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35CB-F3E3-4B3F-B230-1E4EFC166B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380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86938-D876-42E9-8B02-1CCDC688E346}" type="datetimeFigureOut">
              <a:rPr lang="es-ES" smtClean="0"/>
              <a:t>19/02/2026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35CB-F3E3-4B3F-B230-1E4EFC166B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9819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86938-D876-42E9-8B02-1CCDC688E346}" type="datetimeFigureOut">
              <a:rPr lang="es-ES" smtClean="0"/>
              <a:t>19/02/2026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35CB-F3E3-4B3F-B230-1E4EFC166B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8490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86938-D876-42E9-8B02-1CCDC688E346}" type="datetimeFigureOut">
              <a:rPr lang="es-ES" smtClean="0"/>
              <a:t>19/02/2026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35CB-F3E3-4B3F-B230-1E4EFC166B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1153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86938-D876-42E9-8B02-1CCDC688E346}" type="datetimeFigureOut">
              <a:rPr lang="es-ES" smtClean="0"/>
              <a:t>19/02/2026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35CB-F3E3-4B3F-B230-1E4EFC166B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5260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86938-D876-42E9-8B02-1CCDC688E346}" type="datetimeFigureOut">
              <a:rPr lang="es-ES" smtClean="0"/>
              <a:t>19/02/2026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35CB-F3E3-4B3F-B230-1E4EFC166B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8491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86938-D876-42E9-8B02-1CCDC688E346}" type="datetimeFigureOut">
              <a:rPr lang="es-ES" smtClean="0"/>
              <a:t>19/02/2026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35CB-F3E3-4B3F-B230-1E4EFC166B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003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86938-D876-42E9-8B02-1CCDC688E346}" type="datetimeFigureOut">
              <a:rPr lang="es-ES" smtClean="0"/>
              <a:t>19/02/2026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735CB-F3E3-4B3F-B230-1E4EFC166B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4179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tos de Estrellas sobre ciudad - Descarga fotos gratis de gran calidad |  Freep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59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62152" y="2204864"/>
            <a:ext cx="9046352" cy="830997"/>
          </a:xfrm>
          <a:prstGeom prst="rect">
            <a:avLst/>
          </a:prstGeom>
          <a:solidFill>
            <a:srgbClr val="FFFFCC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cap="none" spc="0" dirty="0" smtClean="0">
                <a:ln w="28575" cmpd="sng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UN NIÑO QUE REZA EN SILENCIO</a:t>
            </a:r>
            <a:endParaRPr lang="es-ES" sz="4800" b="1" cap="none" spc="0" dirty="0">
              <a:ln w="28575" cmpd="sng">
                <a:solidFill>
                  <a:srgbClr val="0070C0"/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876256" y="6237312"/>
            <a:ext cx="2267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chemeClr val="bg1"/>
                </a:solidFill>
              </a:rPr>
              <a:t>1º a 4º de Primaria</a:t>
            </a:r>
            <a:endParaRPr lang="es-E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14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0"/>
            <a:ext cx="6840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213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-5405"/>
            <a:ext cx="8172400" cy="686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67544" y="460985"/>
            <a:ext cx="41764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latin typeface="Lucida Calligraphy" panose="03010101010101010101" pitchFamily="66" charset="0"/>
              </a:rPr>
              <a:t>En un barrio de casitas bajas vivía </a:t>
            </a:r>
            <a:r>
              <a:rPr lang="es-ES" sz="2400" b="1" dirty="0">
                <a:latin typeface="Lucida Calligraphy" panose="03010101010101010101" pitchFamily="66" charset="0"/>
              </a:rPr>
              <a:t>Daniel</a:t>
            </a:r>
            <a:r>
              <a:rPr lang="es-ES" sz="2400" dirty="0">
                <a:latin typeface="Lucida Calligraphy" panose="03010101010101010101" pitchFamily="66" charset="0"/>
              </a:rPr>
              <a:t>, un niño de ocho años</a:t>
            </a:r>
            <a:r>
              <a:rPr lang="es-ES" sz="2400" dirty="0" smtClean="0">
                <a:latin typeface="Lucida Calligraphy" panose="03010101010101010101" pitchFamily="66" charset="0"/>
              </a:rPr>
              <a:t>.</a:t>
            </a:r>
          </a:p>
          <a:p>
            <a:r>
              <a:rPr lang="es-ES" sz="2400" dirty="0">
                <a:latin typeface="Lucida Calligraphy" panose="03010101010101010101" pitchFamily="66" charset="0"/>
              </a:rPr>
              <a:t/>
            </a:r>
            <a:br>
              <a:rPr lang="es-ES" sz="2400" dirty="0">
                <a:latin typeface="Lucida Calligraphy" panose="03010101010101010101" pitchFamily="66" charset="0"/>
              </a:rPr>
            </a:br>
            <a:r>
              <a:rPr lang="es-ES" sz="2400" dirty="0">
                <a:latin typeface="Lucida Calligraphy" panose="03010101010101010101" pitchFamily="66" charset="0"/>
              </a:rPr>
              <a:t>Por la noche, cuando el cielo parecía una manta azul con puntitos, Daniel se arrodillaba junto a su cama, juntaba las manos y decía muy bajito</a:t>
            </a:r>
            <a:r>
              <a:rPr lang="es-ES" sz="2400" dirty="0" smtClean="0">
                <a:latin typeface="Lucida Calligraphy" panose="03010101010101010101" pitchFamily="66" charset="0"/>
              </a:rPr>
              <a:t>:</a:t>
            </a:r>
          </a:p>
          <a:p>
            <a:endParaRPr lang="es-ES" sz="2400" dirty="0">
              <a:latin typeface="Lucida Calligraphy" panose="03010101010101010101" pitchFamily="66" charset="0"/>
            </a:endParaRPr>
          </a:p>
          <a:p>
            <a:r>
              <a:rPr lang="es-ES" sz="2400" dirty="0">
                <a:latin typeface="Lucida Calligraphy" panose="03010101010101010101" pitchFamily="66" charset="0"/>
              </a:rPr>
              <a:t>—“Jesús, gracias por mi familia. Quédate a mi lado mientras duermo.”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20688"/>
            <a:ext cx="3846560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758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79512" y="188640"/>
            <a:ext cx="568863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latin typeface="Lucida Calligraphy" panose="03010101010101010101" pitchFamily="66" charset="0"/>
              </a:rPr>
              <a:t>A Daniel le gustaba mucho rezar con su mamá. Ella le había enseñado que </a:t>
            </a:r>
            <a:r>
              <a:rPr lang="es-ES" sz="2400" b="1" dirty="0">
                <a:latin typeface="Lucida Calligraphy" panose="03010101010101010101" pitchFamily="66" charset="0"/>
              </a:rPr>
              <a:t>Dios escucha incluso cuando uno habla en susurros</a:t>
            </a:r>
            <a:r>
              <a:rPr lang="es-ES" sz="2400" dirty="0">
                <a:latin typeface="Lucida Calligraphy" panose="03010101010101010101" pitchFamily="66" charset="0"/>
              </a:rPr>
              <a:t>. Un día, antes de dormir, su mamá le dijo</a:t>
            </a:r>
            <a:r>
              <a:rPr lang="es-ES" sz="2400" dirty="0" smtClean="0">
                <a:latin typeface="Lucida Calligraphy" panose="03010101010101010101" pitchFamily="66" charset="0"/>
              </a:rPr>
              <a:t>:</a:t>
            </a:r>
          </a:p>
          <a:p>
            <a:endParaRPr lang="es-ES" sz="2400" dirty="0">
              <a:latin typeface="Lucida Calligraphy" panose="03010101010101010101" pitchFamily="66" charset="0"/>
            </a:endParaRPr>
          </a:p>
          <a:p>
            <a:r>
              <a:rPr lang="es-ES" sz="2400" dirty="0">
                <a:latin typeface="Lucida Calligraphy" panose="03010101010101010101" pitchFamily="66" charset="0"/>
              </a:rPr>
              <a:t>—“Hijo, hay lugares donde a las personas les cuesta vivir su fe. A veces, para rezar, tienen que hacerlo </a:t>
            </a:r>
            <a:r>
              <a:rPr lang="es-ES" sz="2400" b="1" dirty="0">
                <a:latin typeface="Lucida Calligraphy" panose="03010101010101010101" pitchFamily="66" charset="0"/>
              </a:rPr>
              <a:t>muy en silencio</a:t>
            </a:r>
            <a:r>
              <a:rPr lang="es-ES" sz="2400" dirty="0">
                <a:latin typeface="Lucida Calligraphy" panose="03010101010101010101" pitchFamily="66" charset="0"/>
              </a:rPr>
              <a:t> y con mucho cuidado. Pero no dejan de amar a Jesús.”</a:t>
            </a:r>
          </a:p>
          <a:p>
            <a:r>
              <a:rPr lang="es-ES" sz="2400" dirty="0">
                <a:latin typeface="Lucida Calligraphy" panose="03010101010101010101" pitchFamily="66" charset="0"/>
              </a:rPr>
              <a:t>—“¿Tienen miedo, mamá?” —preguntó Daniel.</a:t>
            </a:r>
          </a:p>
          <a:p>
            <a:r>
              <a:rPr lang="es-ES" sz="2400" dirty="0">
                <a:latin typeface="Lucida Calligraphy" panose="03010101010101010101" pitchFamily="66" charset="0"/>
              </a:rPr>
              <a:t>—“Sí, a veces. Pero su amor es más grande que el miedo.”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435" y="476672"/>
            <a:ext cx="3022710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95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23528" y="332656"/>
            <a:ext cx="504056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latin typeface="Lucida Calligraphy" panose="03010101010101010101" pitchFamily="66" charset="0"/>
              </a:rPr>
              <a:t>Al domingo siguiente, Daniel fue a la iglesia con su </a:t>
            </a:r>
            <a:r>
              <a:rPr lang="es-ES" sz="2400" dirty="0" smtClean="0">
                <a:latin typeface="Lucida Calligraphy" panose="03010101010101010101" pitchFamily="66" charset="0"/>
              </a:rPr>
              <a:t>madre.</a:t>
            </a:r>
          </a:p>
          <a:p>
            <a:endParaRPr lang="es-ES" sz="2400" dirty="0" smtClean="0">
              <a:latin typeface="Lucida Calligraphy" panose="03010101010101010101" pitchFamily="66" charset="0"/>
            </a:endParaRPr>
          </a:p>
          <a:p>
            <a:r>
              <a:rPr lang="es-ES" sz="2400" dirty="0" smtClean="0">
                <a:latin typeface="Lucida Calligraphy" panose="03010101010101010101" pitchFamily="66" charset="0"/>
              </a:rPr>
              <a:t>Se </a:t>
            </a:r>
            <a:r>
              <a:rPr lang="es-ES" sz="2400" dirty="0">
                <a:latin typeface="Lucida Calligraphy" panose="03010101010101010101" pitchFamily="66" charset="0"/>
              </a:rPr>
              <a:t>sentó en el banco, como siempre. Observó la cruz, las velitas, las personas que cantaban. </a:t>
            </a:r>
            <a:endParaRPr lang="es-ES" sz="2400" dirty="0" smtClean="0">
              <a:latin typeface="Lucida Calligraphy" panose="03010101010101010101" pitchFamily="66" charset="0"/>
            </a:endParaRPr>
          </a:p>
          <a:p>
            <a:endParaRPr lang="es-ES" sz="2400" dirty="0">
              <a:latin typeface="Lucida Calligraphy" panose="03010101010101010101" pitchFamily="66" charset="0"/>
            </a:endParaRPr>
          </a:p>
          <a:p>
            <a:r>
              <a:rPr lang="es-ES" sz="2400" dirty="0" smtClean="0">
                <a:latin typeface="Lucida Calligraphy" panose="03010101010101010101" pitchFamily="66" charset="0"/>
              </a:rPr>
              <a:t>Pensó </a:t>
            </a:r>
            <a:r>
              <a:rPr lang="es-ES" sz="2400" dirty="0">
                <a:latin typeface="Lucida Calligraphy" panose="03010101010101010101" pitchFamily="66" charset="0"/>
              </a:rPr>
              <a:t>en esos niños y niñas de otros países. </a:t>
            </a:r>
            <a:endParaRPr lang="es-ES" sz="2400" dirty="0" smtClean="0">
              <a:latin typeface="Lucida Calligraphy" panose="03010101010101010101" pitchFamily="66" charset="0"/>
            </a:endParaRPr>
          </a:p>
          <a:p>
            <a:endParaRPr lang="es-ES" sz="2400" b="1" dirty="0">
              <a:latin typeface="Lucida Calligraphy" panose="03010101010101010101" pitchFamily="66" charset="0"/>
            </a:endParaRPr>
          </a:p>
          <a:p>
            <a:r>
              <a:rPr lang="es-ES" sz="2400" b="1" dirty="0" smtClean="0">
                <a:latin typeface="Lucida Calligraphy" panose="03010101010101010101" pitchFamily="66" charset="0"/>
              </a:rPr>
              <a:t>Imaginó</a:t>
            </a:r>
            <a:r>
              <a:rPr lang="es-ES" sz="2400" dirty="0" smtClean="0">
                <a:latin typeface="Lucida Calligraphy" panose="03010101010101010101" pitchFamily="66" charset="0"/>
              </a:rPr>
              <a:t> </a:t>
            </a:r>
            <a:r>
              <a:rPr lang="es-ES" sz="2400" dirty="0">
                <a:latin typeface="Lucida Calligraphy" panose="03010101010101010101" pitchFamily="66" charset="0"/>
              </a:rPr>
              <a:t>que también estaban sentados en </a:t>
            </a:r>
            <a:r>
              <a:rPr lang="es-ES" sz="2400" dirty="0" smtClean="0">
                <a:latin typeface="Lucida Calligraphy" panose="03010101010101010101" pitchFamily="66" charset="0"/>
              </a:rPr>
              <a:t>un banco, </a:t>
            </a:r>
            <a:r>
              <a:rPr lang="es-ES" sz="2400" dirty="0">
                <a:latin typeface="Lucida Calligraphy" panose="03010101010101010101" pitchFamily="66" charset="0"/>
              </a:rPr>
              <a:t>con el corazón atento, quizá sin poder cantar fuerte, pero </a:t>
            </a:r>
            <a:r>
              <a:rPr lang="es-ES" sz="2400" b="1" dirty="0">
                <a:latin typeface="Lucida Calligraphy" panose="03010101010101010101" pitchFamily="66" charset="0"/>
              </a:rPr>
              <a:t>rezando por dentro</a:t>
            </a:r>
            <a:r>
              <a:rPr lang="es-ES" sz="2400" dirty="0">
                <a:latin typeface="Lucida Calligraphy" panose="03010101010101010101" pitchFamily="66" charset="0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20688"/>
            <a:ext cx="3172426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95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23528" y="260648"/>
            <a:ext cx="496855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latin typeface="Lucida Calligraphy" panose="03010101010101010101" pitchFamily="66" charset="0"/>
              </a:rPr>
              <a:t>Cuando volvió a casa, en el parque, algunos amigos empezaron el partido de siempre. Daniel cogió el balón, se </a:t>
            </a:r>
            <a:r>
              <a:rPr lang="es-ES" sz="2400" dirty="0" smtClean="0">
                <a:latin typeface="Lucida Calligraphy" panose="03010101010101010101" pitchFamily="66" charset="0"/>
              </a:rPr>
              <a:t>rio </a:t>
            </a:r>
            <a:r>
              <a:rPr lang="es-ES" sz="2400" dirty="0">
                <a:latin typeface="Lucida Calligraphy" panose="03010101010101010101" pitchFamily="66" charset="0"/>
              </a:rPr>
              <a:t>con sus compañeros y marcó un gol. </a:t>
            </a:r>
            <a:endParaRPr lang="es-ES" sz="2400" dirty="0" smtClean="0">
              <a:latin typeface="Lucida Calligraphy" panose="03010101010101010101" pitchFamily="66" charset="0"/>
            </a:endParaRPr>
          </a:p>
          <a:p>
            <a:endParaRPr lang="es-ES" sz="2400" dirty="0">
              <a:latin typeface="Lucida Calligraphy" panose="03010101010101010101" pitchFamily="66" charset="0"/>
            </a:endParaRPr>
          </a:p>
          <a:p>
            <a:r>
              <a:rPr lang="es-ES" sz="2400" dirty="0" smtClean="0">
                <a:latin typeface="Lucida Calligraphy" panose="03010101010101010101" pitchFamily="66" charset="0"/>
              </a:rPr>
              <a:t>Después </a:t>
            </a:r>
            <a:r>
              <a:rPr lang="es-ES" sz="2400" dirty="0">
                <a:latin typeface="Lucida Calligraphy" panose="03010101010101010101" pitchFamily="66" charset="0"/>
              </a:rPr>
              <a:t>se sentó un momento en el bordillo y, sin que nadie lo notara, </a:t>
            </a:r>
            <a:r>
              <a:rPr lang="es-ES" sz="2400" b="1" dirty="0">
                <a:latin typeface="Lucida Calligraphy" panose="03010101010101010101" pitchFamily="66" charset="0"/>
              </a:rPr>
              <a:t>cerró los ojos y rezó</a:t>
            </a:r>
            <a:r>
              <a:rPr lang="es-ES" sz="2400" dirty="0">
                <a:latin typeface="Lucida Calligraphy" panose="03010101010101010101" pitchFamily="66" charset="0"/>
              </a:rPr>
              <a:t>:</a:t>
            </a:r>
          </a:p>
          <a:p>
            <a:endParaRPr lang="es-ES" sz="2400" dirty="0" smtClean="0">
              <a:latin typeface="Lucida Calligraphy" panose="03010101010101010101" pitchFamily="66" charset="0"/>
            </a:endParaRPr>
          </a:p>
          <a:p>
            <a:r>
              <a:rPr lang="es-ES" sz="2400" dirty="0" smtClean="0">
                <a:latin typeface="Lucida Calligraphy" panose="03010101010101010101" pitchFamily="66" charset="0"/>
              </a:rPr>
              <a:t>—“</a:t>
            </a:r>
            <a:r>
              <a:rPr lang="es-ES" sz="2400" dirty="0">
                <a:latin typeface="Lucida Calligraphy" panose="03010101010101010101" pitchFamily="66" charset="0"/>
              </a:rPr>
              <a:t>Jesús, te ofrezco este juego. Te ofrezco mi alegría. Y, por favor, cuida a los niños que hoy no pueden rezar como yo.”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518" y="404664"/>
            <a:ext cx="3234728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95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77707"/>
            <a:ext cx="8568952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latin typeface="Lucida Calligraphy" panose="03010101010101010101" pitchFamily="66" charset="0"/>
              </a:rPr>
              <a:t>Esa tarde, Daniel tuvo una idea. Preparó una </a:t>
            </a:r>
            <a:r>
              <a:rPr lang="es-ES" sz="2400" b="1" dirty="0">
                <a:latin typeface="Lucida Calligraphy" panose="03010101010101010101" pitchFamily="66" charset="0"/>
              </a:rPr>
              <a:t>cajita de cartón</a:t>
            </a:r>
            <a:r>
              <a:rPr lang="es-ES" sz="2400" dirty="0">
                <a:latin typeface="Lucida Calligraphy" panose="03010101010101010101" pitchFamily="66" charset="0"/>
              </a:rPr>
              <a:t> con una pegatina que decía: </a:t>
            </a:r>
            <a:endParaRPr lang="es-ES" sz="2400" dirty="0" smtClean="0">
              <a:latin typeface="Lucida Calligraphy" panose="03010101010101010101" pitchFamily="66" charset="0"/>
            </a:endParaRPr>
          </a:p>
          <a:p>
            <a:endParaRPr lang="es-ES" sz="1000" i="1" dirty="0">
              <a:latin typeface="Lucida Calligraphy" panose="03010101010101010101" pitchFamily="66" charset="0"/>
            </a:endParaRPr>
          </a:p>
          <a:p>
            <a:pPr algn="ctr"/>
            <a:r>
              <a:rPr lang="es-ES" sz="2400" b="1" i="1" u="sng" dirty="0" smtClean="0">
                <a:latin typeface="Lucida Calligraphy" panose="03010101010101010101" pitchFamily="66" charset="0"/>
              </a:rPr>
              <a:t>“Oraciones </a:t>
            </a:r>
            <a:r>
              <a:rPr lang="es-ES" sz="2400" b="1" i="1" u="sng" dirty="0">
                <a:latin typeface="Lucida Calligraphy" panose="03010101010101010101" pitchFamily="66" charset="0"/>
              </a:rPr>
              <a:t>para mis amigos de lejos</a:t>
            </a:r>
            <a:r>
              <a:rPr lang="es-ES" sz="2400" b="1" i="1" u="sng" dirty="0" smtClean="0">
                <a:latin typeface="Lucida Calligraphy" panose="03010101010101010101" pitchFamily="66" charset="0"/>
              </a:rPr>
              <a:t>”</a:t>
            </a:r>
            <a:endParaRPr lang="es-ES" sz="2400" b="1" u="sng" dirty="0" smtClean="0">
              <a:latin typeface="Lucida Calligraphy" panose="03010101010101010101" pitchFamily="66" charset="0"/>
            </a:endParaRPr>
          </a:p>
          <a:p>
            <a:pPr algn="ctr"/>
            <a:endParaRPr lang="es-ES" sz="1000" dirty="0">
              <a:latin typeface="Lucida Calligraphy" panose="03010101010101010101" pitchFamily="66" charset="0"/>
            </a:endParaRPr>
          </a:p>
          <a:p>
            <a:r>
              <a:rPr lang="es-ES" sz="2400" dirty="0" smtClean="0">
                <a:latin typeface="Lucida Calligraphy" panose="03010101010101010101" pitchFamily="66" charset="0"/>
              </a:rPr>
              <a:t>Dentro </a:t>
            </a:r>
            <a:r>
              <a:rPr lang="es-ES" sz="2400" dirty="0">
                <a:latin typeface="Lucida Calligraphy" panose="03010101010101010101" pitchFamily="66" charset="0"/>
              </a:rPr>
              <a:t>puso papelitos en blanco. Su plan era sencillo: </a:t>
            </a:r>
            <a:r>
              <a:rPr lang="es-ES" sz="2400" b="1" dirty="0">
                <a:latin typeface="Lucida Calligraphy" panose="03010101010101010101" pitchFamily="66" charset="0"/>
              </a:rPr>
              <a:t>cada día</a:t>
            </a:r>
            <a:r>
              <a:rPr lang="es-ES" sz="2400" dirty="0">
                <a:latin typeface="Lucida Calligraphy" panose="03010101010101010101" pitchFamily="66" charset="0"/>
              </a:rPr>
              <a:t> escribiría una oración pequeña por un país distinto. En la tapa dibujó una </a:t>
            </a:r>
            <a:r>
              <a:rPr lang="es-ES" sz="2400" b="1" dirty="0">
                <a:latin typeface="Lucida Calligraphy" panose="03010101010101010101" pitchFamily="66" charset="0"/>
              </a:rPr>
              <a:t>manitas unidas</a:t>
            </a:r>
            <a:r>
              <a:rPr lang="es-ES" sz="2400" dirty="0">
                <a:latin typeface="Lucida Calligraphy" panose="03010101010101010101" pitchFamily="66" charset="0"/>
              </a:rPr>
              <a:t> y un mundo</a:t>
            </a:r>
            <a:r>
              <a:rPr lang="es-ES" sz="2400" dirty="0" smtClean="0">
                <a:latin typeface="Lucida Calligraphy" panose="03010101010101010101" pitchFamily="66" charset="0"/>
              </a:rPr>
              <a:t>.</a:t>
            </a:r>
          </a:p>
          <a:p>
            <a:endParaRPr lang="es-ES" sz="2400" dirty="0">
              <a:latin typeface="Lucida Calligraphy" panose="03010101010101010101" pitchFamily="66" charset="0"/>
            </a:endParaRPr>
          </a:p>
          <a:p>
            <a:r>
              <a:rPr lang="es-ES" sz="2400" dirty="0">
                <a:latin typeface="Lucida Calligraphy" panose="03010101010101010101" pitchFamily="66" charset="0"/>
              </a:rPr>
              <a:t>Al día siguiente llevó la cajita a clase. Durante el tiempo de silencio, pidió permiso a la maestra:</a:t>
            </a:r>
          </a:p>
          <a:p>
            <a:r>
              <a:rPr lang="es-ES" sz="2400" dirty="0" smtClean="0">
                <a:latin typeface="Lucida Calligraphy" panose="03010101010101010101" pitchFamily="66" charset="0"/>
              </a:rPr>
              <a:t>—“</a:t>
            </a:r>
            <a:r>
              <a:rPr lang="es-ES" sz="2400" dirty="0">
                <a:latin typeface="Lucida Calligraphy" panose="03010101010101010101" pitchFamily="66" charset="0"/>
              </a:rPr>
              <a:t>Seño, ¿podemos guardar un minuto para pensar en los niños que rezan en silencio?”</a:t>
            </a:r>
          </a:p>
          <a:p>
            <a:r>
              <a:rPr lang="es-ES" sz="2400" dirty="0" smtClean="0">
                <a:latin typeface="Lucida Calligraphy" panose="03010101010101010101" pitchFamily="66" charset="0"/>
              </a:rPr>
              <a:t>La </a:t>
            </a:r>
            <a:r>
              <a:rPr lang="es-ES" sz="2400" dirty="0">
                <a:latin typeface="Lucida Calligraphy" panose="03010101010101010101" pitchFamily="66" charset="0"/>
              </a:rPr>
              <a:t>maestra sonrió y dijo que sí. </a:t>
            </a:r>
            <a:r>
              <a:rPr lang="es-ES" sz="2400" dirty="0" smtClean="0">
                <a:latin typeface="Lucida Calligraphy" panose="03010101010101010101" pitchFamily="66" charset="0"/>
              </a:rPr>
              <a:t>Toda la clase cerró los ojos. No se oyó ni una silla. Daniel abrió su cajita y, con letra redondita, escribió:</a:t>
            </a:r>
          </a:p>
          <a:p>
            <a:endParaRPr lang="es-ES" sz="1000" dirty="0" smtClean="0">
              <a:latin typeface="Lucida Calligraphy" panose="03010101010101010101" pitchFamily="66" charset="0"/>
            </a:endParaRPr>
          </a:p>
          <a:p>
            <a:pPr algn="ctr"/>
            <a:r>
              <a:rPr lang="es-ES" sz="2400" b="1" dirty="0" smtClean="0">
                <a:latin typeface="Lucida Calligraphy" panose="03010101010101010101" pitchFamily="66" charset="0"/>
              </a:rPr>
              <a:t>“Jesús, acompaña a los que te buscan en silencio. Dales paz y valentía.”</a:t>
            </a:r>
            <a:endParaRPr lang="es-ES" sz="2400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83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512" y="116632"/>
            <a:ext cx="727280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>
                <a:latin typeface="Lucida Calligraphy" panose="03010101010101010101" pitchFamily="66" charset="0"/>
              </a:rPr>
              <a:t>Desde entonces, cada noche, Daniel seguía arrodillándose al lado de su cama. A veces tenía miedo de la oscuridad, como todos los niños. </a:t>
            </a:r>
          </a:p>
          <a:p>
            <a:endParaRPr lang="es-ES" sz="2400" dirty="0">
              <a:latin typeface="Lucida Calligraphy" panose="03010101010101010101" pitchFamily="66" charset="0"/>
            </a:endParaRPr>
          </a:p>
          <a:p>
            <a:r>
              <a:rPr lang="es-ES" sz="2400" dirty="0" smtClean="0">
                <a:latin typeface="Lucida Calligraphy" panose="03010101010101010101" pitchFamily="66" charset="0"/>
              </a:rPr>
              <a:t>Pero recordaba las palabras de su mamá: </a:t>
            </a:r>
            <a:r>
              <a:rPr lang="es-ES" sz="2400" b="1" dirty="0" smtClean="0">
                <a:latin typeface="Lucida Calligraphy" panose="03010101010101010101" pitchFamily="66" charset="0"/>
              </a:rPr>
              <a:t>“El amor es más grande que el miedo.”</a:t>
            </a:r>
            <a:r>
              <a:rPr lang="es-ES" sz="2400" dirty="0" smtClean="0">
                <a:latin typeface="Lucida Calligraphy" panose="03010101010101010101" pitchFamily="66" charset="0"/>
              </a:rPr>
              <a:t> Y, cuando juntaba las manos, sentía una luz suave, </a:t>
            </a:r>
            <a:r>
              <a:rPr lang="es-ES" sz="2400" b="1" dirty="0" smtClean="0">
                <a:latin typeface="Lucida Calligraphy" panose="03010101010101010101" pitchFamily="66" charset="0"/>
              </a:rPr>
              <a:t>como si su oración se uniera a muchas otras</a:t>
            </a:r>
            <a:r>
              <a:rPr lang="es-ES" sz="2400" dirty="0" smtClean="0">
                <a:latin typeface="Lucida Calligraphy" panose="03010101010101010101" pitchFamily="66" charset="0"/>
              </a:rPr>
              <a:t> alrededor del mundo, formando una cadena que abrazaba          la Tierra.</a:t>
            </a:r>
          </a:p>
          <a:p>
            <a:endParaRPr lang="es-ES" sz="2400" dirty="0" smtClean="0">
              <a:latin typeface="Lucida Calligraphy" panose="03010101010101010101" pitchFamily="66" charset="0"/>
            </a:endParaRPr>
          </a:p>
          <a:p>
            <a:r>
              <a:rPr lang="es-ES" sz="2400" dirty="0" smtClean="0">
                <a:latin typeface="Lucida Calligraphy" panose="03010101010101010101" pitchFamily="66" charset="0"/>
              </a:rPr>
              <a:t>Daniel comprendió que </a:t>
            </a:r>
            <a:r>
              <a:rPr lang="es-ES" sz="2400" b="1" dirty="0" smtClean="0">
                <a:latin typeface="Lucida Calligraphy" panose="03010101010101010101" pitchFamily="66" charset="0"/>
              </a:rPr>
              <a:t>rezar en             silencio también es hablar muy         fuerte</a:t>
            </a:r>
            <a:r>
              <a:rPr lang="es-ES" sz="2400" dirty="0" smtClean="0">
                <a:latin typeface="Lucida Calligraphy" panose="03010101010101010101" pitchFamily="66" charset="0"/>
              </a:rPr>
              <a:t>… pero al corazón de Dios.</a:t>
            </a:r>
          </a:p>
          <a:p>
            <a:endParaRPr lang="es-ES" sz="2400" b="1" dirty="0" smtClean="0">
              <a:latin typeface="Lucida Calligraphy" panose="03010101010101010101" pitchFamily="66" charset="0"/>
            </a:endParaRPr>
          </a:p>
          <a:p>
            <a:r>
              <a:rPr lang="es-ES" sz="2400" b="1" dirty="0" smtClean="0">
                <a:latin typeface="Lucida Calligraphy" panose="03010101010101010101" pitchFamily="66" charset="0"/>
              </a:rPr>
              <a:t>Fin.</a:t>
            </a:r>
            <a:endParaRPr lang="es-ES" sz="2400" dirty="0">
              <a:latin typeface="Lucida Calligraphy" panose="03010101010101010101" pitchFamily="66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356992"/>
            <a:ext cx="2478408" cy="26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687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Imagen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861048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ptos"/>
                <a:cs typeface="Times New Roman" pitchFamily="18" charset="0"/>
              </a:rPr>
              <a:t/>
            </a:r>
            <a:br>
              <a:rPr kumimoji="0" lang="es-ES" altLang="es-E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ptos"/>
                <a:cs typeface="Times New Roman" pitchFamily="18" charset="0"/>
              </a:rPr>
            </a:b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39552" y="527268"/>
            <a:ext cx="79208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Diálogo (5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min)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¿Por qué Daniel reza en silencio a veces?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¿Qué cosas te gustaría decirle a Jesús hoy?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¿Cómo podemos acompañar a niños que lo pasan mal por su fe?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s-E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Oración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breve (1 min):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“Jesús, cuida de los niños que te rezan en silencio. Haznos valientes para hacer el bien.”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s-E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Actividad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opcional (10 min):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Se reparte un dibujo a cada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alumno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que escribe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una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oración para la cajita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clase.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51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BE9726F9B2AD2428B5F5DA0DDFCE27D" ma:contentTypeVersion="14" ma:contentTypeDescription="Crear nuevo documento." ma:contentTypeScope="" ma:versionID="4a19d4a6783b08077b4d37079c0c9cee">
  <xsd:schema xmlns:xsd="http://www.w3.org/2001/XMLSchema" xmlns:xs="http://www.w3.org/2001/XMLSchema" xmlns:p="http://schemas.microsoft.com/office/2006/metadata/properties" xmlns:ns2="907b4ca2-e0c0-469f-9ddc-3a01af32ffbd" xmlns:ns3="2b59eb36-8243-4eb8-8ac9-b95afd7c8007" targetNamespace="http://schemas.microsoft.com/office/2006/metadata/properties" ma:root="true" ma:fieldsID="7947d1c76e792c04b45a83a03d9ce9df" ns2:_="" ns3:_="">
    <xsd:import namespace="907b4ca2-e0c0-469f-9ddc-3a01af32ffbd"/>
    <xsd:import namespace="2b59eb36-8243-4eb8-8ac9-b95afd7c80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DateTaken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7b4ca2-e0c0-469f-9ddc-3a01af32ff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Etiquetas de imagen" ma:readOnly="false" ma:fieldId="{5cf76f15-5ced-4ddc-b409-7134ff3c332f}" ma:taxonomyMulti="true" ma:sspId="ec9d672c-b206-472a-90fc-fbf493eec6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59eb36-8243-4eb8-8ac9-b95afd7c8007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f4cf08a8-b93b-484d-a44b-f600e20a8fa9}" ma:internalName="TaxCatchAll" ma:showField="CatchAllData" ma:web="2b59eb36-8243-4eb8-8ac9-b95afd7c80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b59eb36-8243-4eb8-8ac9-b95afd7c8007" xsi:nil="true"/>
    <lcf76f155ced4ddcb4097134ff3c332f xmlns="907b4ca2-e0c0-469f-9ddc-3a01af32ffb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79EAB64-FE9E-409E-AC9D-7EE2A6670F80}"/>
</file>

<file path=customXml/itemProps2.xml><?xml version="1.0" encoding="utf-8"?>
<ds:datastoreItem xmlns:ds="http://schemas.openxmlformats.org/officeDocument/2006/customXml" ds:itemID="{8E023F28-092A-4536-9AF1-7A76A1741943}"/>
</file>

<file path=customXml/itemProps3.xml><?xml version="1.0" encoding="utf-8"?>
<ds:datastoreItem xmlns:ds="http://schemas.openxmlformats.org/officeDocument/2006/customXml" ds:itemID="{4D1184B5-FE35-4AF3-81FC-41B609F8E554}"/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585</Words>
  <Application>Microsoft Office PowerPoint</Application>
  <PresentationFormat>Presentación en pantalla (4:3)</PresentationFormat>
  <Paragraphs>53</Paragraphs>
  <Slides>10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COLEGIO CRISTO REY</dc:creator>
  <cp:lastModifiedBy>COLEGIO CRISTO REY</cp:lastModifiedBy>
  <cp:revision>10</cp:revision>
  <dcterms:created xsi:type="dcterms:W3CDTF">2026-02-03T11:02:10Z</dcterms:created>
  <dcterms:modified xsi:type="dcterms:W3CDTF">2026-02-19T09:47:30Z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0x0101005BE9726F9B2AD2428B5F5DA0DDFCE27D</vt:lpwstr>
  </property>
</Properties>
</file>